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9" r:id="rId14"/>
    <p:sldId id="268"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2" d="100"/>
          <a:sy n="92" d="100"/>
        </p:scale>
        <p:origin x="57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179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82990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372064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a:ln/>
        </p:spPr>
        <p:txBody>
          <a:bodyPr wrap="none" rtlCol="0" anchor="t"/>
          <a:lstStyle/>
          <a:p>
            <a:pPr marL="0" indent="0">
              <a:lnSpc>
                <a:spcPts val="6561"/>
              </a:lnSpc>
              <a:buNone/>
            </a:pPr>
            <a:r>
              <a:rPr lang="en-US" sz="5249" dirty="0">
                <a:solidFill>
                  <a:srgbClr val="FFFFFF"/>
                </a:solidFill>
                <a:latin typeface="Roboto" pitchFamily="34" charset="0"/>
                <a:ea typeface="Roboto" pitchFamily="34" charset="-122"/>
                <a:cs typeface="Roboto" pitchFamily="34" charset="-120"/>
              </a:rPr>
              <a:t>KeyLogger</a:t>
            </a:r>
            <a:endParaRPr lang="en-US" sz="5249" dirty="0"/>
          </a:p>
        </p:txBody>
      </p:sp>
      <p:sp>
        <p:nvSpPr>
          <p:cNvPr id="6" name="Text 2" descr="f"/>
          <p:cNvSpPr/>
          <p:nvPr/>
        </p:nvSpPr>
        <p:spPr>
          <a:xfrm>
            <a:off x="5913774" y="4508573"/>
            <a:ext cx="7477601" cy="988960"/>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Presented </a:t>
            </a:r>
            <a:r>
              <a:rPr lang="en-US" sz="1750">
                <a:solidFill>
                  <a:srgbClr val="CFD0D8"/>
                </a:solidFill>
                <a:latin typeface="Roboto" pitchFamily="34" charset="0"/>
                <a:ea typeface="Roboto" pitchFamily="34" charset="-122"/>
                <a:cs typeface="Roboto" pitchFamily="34" charset="-120"/>
              </a:rPr>
              <a:t>by T.SYED NIHAAL AHMED, </a:t>
            </a:r>
            <a:r>
              <a:rPr lang="en-US" sz="1750" dirty="0">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78868"/>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Conclusion</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Result (System Development Approach)</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531546" cy="8130746"/>
          </a:xfrm>
          <a:prstGeom prst="rect">
            <a:avLst/>
          </a:prstGeom>
          <a:solidFill>
            <a:srgbClr val="000018">
              <a:alpha val="75000"/>
            </a:srgbClr>
          </a:solidFill>
          <a:ln/>
        </p:spPr>
      </p:sp>
      <p:sp>
        <p:nvSpPr>
          <p:cNvPr id="5" name="Text 1"/>
          <p:cNvSpPr/>
          <p:nvPr/>
        </p:nvSpPr>
        <p:spPr>
          <a:xfrm>
            <a:off x="833199" y="494271"/>
            <a:ext cx="7477601" cy="1037968"/>
          </a:xfrm>
          <a:prstGeom prst="rect">
            <a:avLst/>
          </a:prstGeom>
          <a:noFill/>
          <a:ln/>
        </p:spPr>
        <p:txBody>
          <a:bodyPr wrap="square" rtlCol="0" anchor="t"/>
          <a:lstStyle/>
          <a:p>
            <a:pPr marL="0" indent="0" algn="r">
              <a:lnSpc>
                <a:spcPts val="5468"/>
              </a:lnSpc>
              <a:buNone/>
            </a:pPr>
            <a:r>
              <a:rPr lang="en-US" sz="4374" dirty="0">
                <a:solidFill>
                  <a:srgbClr val="FFFFFF"/>
                </a:solidFill>
                <a:latin typeface="Roboto" pitchFamily="34" charset="0"/>
                <a:ea typeface="Roboto" pitchFamily="34" charset="-122"/>
                <a:cs typeface="Roboto" pitchFamily="34" charset="-120"/>
              </a:rPr>
              <a:t>Keylogger output</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169AE5B3-FD81-EC9F-6D29-02958BB86BD4}"/>
              </a:ext>
            </a:extLst>
          </p:cNvPr>
          <p:cNvPicPr>
            <a:picLocks noChangeAspect="1"/>
          </p:cNvPicPr>
          <p:nvPr/>
        </p:nvPicPr>
        <p:blipFill>
          <a:blip r:embed="rId4"/>
          <a:stretch>
            <a:fillRect/>
          </a:stretch>
        </p:blipFill>
        <p:spPr>
          <a:xfrm>
            <a:off x="40095" y="1914456"/>
            <a:ext cx="14540878" cy="6265717"/>
          </a:xfrm>
          <a:prstGeom prst="rect">
            <a:avLst/>
          </a:prstGeom>
        </p:spPr>
      </p:pic>
    </p:spTree>
    <p:extLst>
      <p:ext uri="{BB962C8B-B14F-4D97-AF65-F5344CB8AC3E}">
        <p14:creationId xmlns:p14="http://schemas.microsoft.com/office/powerpoint/2010/main" val="284317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r>
              <a:rPr lang="en-US" dirty="0"/>
              <a:t>!</a:t>
            </a:r>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3499517"/>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THANK YOU ! </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02179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84796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Problem Statement</a:t>
            </a:r>
            <a:endParaRPr lang="en-US" sz="4374" dirty="0"/>
          </a:p>
        </p:txBody>
      </p:sp>
      <p:sp>
        <p:nvSpPr>
          <p:cNvPr id="5" name="Text 2"/>
          <p:cNvSpPr/>
          <p:nvPr/>
        </p:nvSpPr>
        <p:spPr>
          <a:xfrm>
            <a:off x="2037993" y="2075498"/>
            <a:ext cx="500622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lang="en-US" sz="1750" dirty="0"/>
          </a:p>
        </p:txBody>
      </p:sp>
      <p:sp>
        <p:nvSpPr>
          <p:cNvPr id="6" name="Text 3"/>
          <p:cNvSpPr/>
          <p:nvPr/>
        </p:nvSpPr>
        <p:spPr>
          <a:xfrm>
            <a:off x="2393394" y="3036213"/>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lang="en-US" sz="1750" dirty="0"/>
          </a:p>
        </p:txBody>
      </p:sp>
      <p:sp>
        <p:nvSpPr>
          <p:cNvPr id="7" name="Text 4"/>
          <p:cNvSpPr/>
          <p:nvPr/>
        </p:nvSpPr>
        <p:spPr>
          <a:xfrm>
            <a:off x="2393394" y="4191238"/>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Layered Defense: Multi-layered cybersecurity approach to mitigate threats.</a:t>
            </a:r>
            <a:endParaRPr lang="en-US" sz="1750" dirty="0"/>
          </a:p>
        </p:txBody>
      </p:sp>
      <p:pic>
        <p:nvPicPr>
          <p:cNvPr id="8" name="Image 1" descr="preencoded.png"/>
          <p:cNvPicPr>
            <a:picLocks noChangeAspect="1"/>
          </p:cNvPicPr>
          <p:nvPr/>
        </p:nvPicPr>
        <p:blipFill>
          <a:blip r:embed="rId4"/>
          <a:stretch>
            <a:fillRect/>
          </a:stretch>
        </p:blipFill>
        <p:spPr>
          <a:xfrm>
            <a:off x="7593806" y="2125504"/>
            <a:ext cx="5006221" cy="50062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05796"/>
            <a:ext cx="693039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Proposed System / Solution</a:t>
            </a:r>
            <a:endParaRPr lang="en-US" sz="4374" dirty="0"/>
          </a:p>
        </p:txBody>
      </p:sp>
      <p:sp>
        <p:nvSpPr>
          <p:cNvPr id="5"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6" name="Text 3"/>
          <p:cNvSpPr/>
          <p:nvPr/>
        </p:nvSpPr>
        <p:spPr>
          <a:xfrm>
            <a:off x="2267783" y="2974300"/>
            <a:ext cx="2808208"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Antivirus and Firewalls</a:t>
            </a:r>
            <a:endParaRPr lang="en-US" sz="2187" dirty="0"/>
          </a:p>
        </p:txBody>
      </p:sp>
      <p:sp>
        <p:nvSpPr>
          <p:cNvPr id="7" name="Text 4"/>
          <p:cNvSpPr/>
          <p:nvPr/>
        </p:nvSpPr>
        <p:spPr>
          <a:xfrm>
            <a:off x="2267783"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lang="en-US" sz="1750" dirty="0"/>
          </a:p>
        </p:txBody>
      </p:sp>
      <p:sp>
        <p:nvSpPr>
          <p:cNvPr id="8"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9" name="Text 6"/>
          <p:cNvSpPr/>
          <p:nvPr/>
        </p:nvSpPr>
        <p:spPr>
          <a:xfrm>
            <a:off x="7656076" y="297430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0" name="Text 7"/>
          <p:cNvSpPr/>
          <p:nvPr/>
        </p:nvSpPr>
        <p:spPr>
          <a:xfrm>
            <a:off x="7656076"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lang="en-US" sz="1750" dirty="0"/>
          </a:p>
        </p:txBody>
      </p:sp>
      <p:sp>
        <p:nvSpPr>
          <p:cNvPr id="11"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2" name="Text 9"/>
          <p:cNvSpPr/>
          <p:nvPr/>
        </p:nvSpPr>
        <p:spPr>
          <a:xfrm>
            <a:off x="2267783" y="4847273"/>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Secure Hardware</a:t>
            </a:r>
            <a:endParaRPr lang="en-US" sz="2187" dirty="0"/>
          </a:p>
        </p:txBody>
      </p:sp>
      <p:sp>
        <p:nvSpPr>
          <p:cNvPr id="13" name="Text 10"/>
          <p:cNvSpPr/>
          <p:nvPr/>
        </p:nvSpPr>
        <p:spPr>
          <a:xfrm>
            <a:off x="2267783"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lang="en-US" sz="1750" dirty="0"/>
          </a:p>
        </p:txBody>
      </p:sp>
      <p:sp>
        <p:nvSpPr>
          <p:cNvPr id="14"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5" name="Text 12"/>
          <p:cNvSpPr/>
          <p:nvPr/>
        </p:nvSpPr>
        <p:spPr>
          <a:xfrm>
            <a:off x="7656076" y="4847273"/>
            <a:ext cx="3145631"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Monitoring and Detection</a:t>
            </a:r>
            <a:endParaRPr lang="en-US" sz="2187" dirty="0"/>
          </a:p>
        </p:txBody>
      </p:sp>
      <p:sp>
        <p:nvSpPr>
          <p:cNvPr id="16" name="Text 13"/>
          <p:cNvSpPr/>
          <p:nvPr/>
        </p:nvSpPr>
        <p:spPr>
          <a:xfrm>
            <a:off x="7656076"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714"/>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454712"/>
          </a:xfrm>
          <a:prstGeom prst="rect">
            <a:avLst/>
          </a:prstGeom>
        </p:spPr>
      </p:pic>
      <p:sp>
        <p:nvSpPr>
          <p:cNvPr id="5" name="Text 1"/>
          <p:cNvSpPr/>
          <p:nvPr/>
        </p:nvSpPr>
        <p:spPr>
          <a:xfrm>
            <a:off x="2651165" y="2994779"/>
            <a:ext cx="6883837" cy="613529"/>
          </a:xfrm>
          <a:prstGeom prst="rect">
            <a:avLst/>
          </a:prstGeom>
          <a:noFill/>
          <a:ln/>
        </p:spPr>
        <p:txBody>
          <a:bodyPr wrap="none" rtlCol="0" anchor="t"/>
          <a:lstStyle/>
          <a:p>
            <a:pPr marL="0" indent="0">
              <a:lnSpc>
                <a:spcPts val="4832"/>
              </a:lnSpc>
              <a:buNone/>
            </a:pPr>
            <a:r>
              <a:rPr lang="en-US" sz="3866" dirty="0">
                <a:solidFill>
                  <a:srgbClr val="FFFFFF"/>
                </a:solidFill>
                <a:latin typeface="Roboto" pitchFamily="34" charset="0"/>
                <a:ea typeface="Roboto" pitchFamily="34" charset="-122"/>
                <a:cs typeface="Roboto" pitchFamily="34" charset="-120"/>
              </a:rPr>
              <a:t>System Development Approach</a:t>
            </a:r>
            <a:endParaRPr lang="en-US" sz="3866" dirty="0"/>
          </a:p>
        </p:txBody>
      </p:sp>
      <p:sp>
        <p:nvSpPr>
          <p:cNvPr id="6" name="Shape 2"/>
          <p:cNvSpPr/>
          <p:nvPr/>
        </p:nvSpPr>
        <p:spPr>
          <a:xfrm>
            <a:off x="2926199" y="3902869"/>
            <a:ext cx="39172" cy="3786664"/>
          </a:xfrm>
          <a:prstGeom prst="roundRect">
            <a:avLst>
              <a:gd name="adj" fmla="val 225596"/>
            </a:avLst>
          </a:prstGeom>
          <a:solidFill>
            <a:srgbClr val="313E80"/>
          </a:solidFill>
          <a:ln/>
        </p:spPr>
      </p:sp>
      <p:sp>
        <p:nvSpPr>
          <p:cNvPr id="7" name="Shape 3"/>
          <p:cNvSpPr/>
          <p:nvPr/>
        </p:nvSpPr>
        <p:spPr>
          <a:xfrm>
            <a:off x="3166646" y="4257496"/>
            <a:ext cx="687229" cy="39172"/>
          </a:xfrm>
          <a:prstGeom prst="roundRect">
            <a:avLst>
              <a:gd name="adj" fmla="val 225596"/>
            </a:avLst>
          </a:prstGeom>
          <a:solidFill>
            <a:srgbClr val="313E80"/>
          </a:solidFill>
          <a:ln/>
        </p:spPr>
      </p:sp>
      <p:sp>
        <p:nvSpPr>
          <p:cNvPr id="8"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9" name="Text 5"/>
          <p:cNvSpPr/>
          <p:nvPr/>
        </p:nvSpPr>
        <p:spPr>
          <a:xfrm>
            <a:off x="2861965" y="4093012"/>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1</a:t>
            </a:r>
            <a:endParaRPr lang="en-US" sz="2319" dirty="0"/>
          </a:p>
        </p:txBody>
      </p:sp>
      <p:sp>
        <p:nvSpPr>
          <p:cNvPr id="10" name="Text 6"/>
          <p:cNvSpPr/>
          <p:nvPr/>
        </p:nvSpPr>
        <p:spPr>
          <a:xfrm>
            <a:off x="4025741" y="4099203"/>
            <a:ext cx="2479477"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Research and Analysis</a:t>
            </a:r>
            <a:endParaRPr lang="en-US" sz="1933" dirty="0"/>
          </a:p>
        </p:txBody>
      </p:sp>
      <p:sp>
        <p:nvSpPr>
          <p:cNvPr id="11" name="Text 7"/>
          <p:cNvSpPr/>
          <p:nvPr/>
        </p:nvSpPr>
        <p:spPr>
          <a:xfrm>
            <a:off x="4025741" y="4523780"/>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lang="en-US" sz="1546" dirty="0"/>
          </a:p>
        </p:txBody>
      </p:sp>
      <p:sp>
        <p:nvSpPr>
          <p:cNvPr id="12" name="Shape 8"/>
          <p:cNvSpPr/>
          <p:nvPr/>
        </p:nvSpPr>
        <p:spPr>
          <a:xfrm>
            <a:off x="3166646" y="5585162"/>
            <a:ext cx="687229" cy="39172"/>
          </a:xfrm>
          <a:prstGeom prst="roundRect">
            <a:avLst>
              <a:gd name="adj" fmla="val 225596"/>
            </a:avLst>
          </a:prstGeom>
          <a:solidFill>
            <a:srgbClr val="313E80"/>
          </a:solidFill>
          <a:ln/>
        </p:spPr>
      </p:sp>
      <p:sp>
        <p:nvSpPr>
          <p:cNvPr id="13"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4" name="Text 10"/>
          <p:cNvSpPr/>
          <p:nvPr/>
        </p:nvSpPr>
        <p:spPr>
          <a:xfrm>
            <a:off x="2861965" y="5420678"/>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2</a:t>
            </a:r>
            <a:endParaRPr lang="en-US" sz="2319" dirty="0"/>
          </a:p>
        </p:txBody>
      </p:sp>
      <p:sp>
        <p:nvSpPr>
          <p:cNvPr id="15" name="Text 11"/>
          <p:cNvSpPr/>
          <p:nvPr/>
        </p:nvSpPr>
        <p:spPr>
          <a:xfrm>
            <a:off x="4025741" y="5426869"/>
            <a:ext cx="2612946"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Prototyping and Testing</a:t>
            </a:r>
            <a:endParaRPr lang="en-US" sz="1933" dirty="0"/>
          </a:p>
        </p:txBody>
      </p:sp>
      <p:sp>
        <p:nvSpPr>
          <p:cNvPr id="16" name="Text 12"/>
          <p:cNvSpPr/>
          <p:nvPr/>
        </p:nvSpPr>
        <p:spPr>
          <a:xfrm>
            <a:off x="4025741" y="5851446"/>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lang="en-US" sz="1546" dirty="0"/>
          </a:p>
        </p:txBody>
      </p:sp>
      <p:sp>
        <p:nvSpPr>
          <p:cNvPr id="17" name="Shape 13"/>
          <p:cNvSpPr/>
          <p:nvPr/>
        </p:nvSpPr>
        <p:spPr>
          <a:xfrm>
            <a:off x="3166646" y="6912828"/>
            <a:ext cx="687229" cy="39172"/>
          </a:xfrm>
          <a:prstGeom prst="roundRect">
            <a:avLst>
              <a:gd name="adj" fmla="val 225596"/>
            </a:avLst>
          </a:prstGeom>
          <a:solidFill>
            <a:srgbClr val="313E80"/>
          </a:solidFill>
          <a:ln/>
        </p:spPr>
      </p:sp>
      <p:sp>
        <p:nvSpPr>
          <p:cNvPr id="18"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9" name="Text 15"/>
          <p:cNvSpPr/>
          <p:nvPr/>
        </p:nvSpPr>
        <p:spPr>
          <a:xfrm>
            <a:off x="2861965" y="6748343"/>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3</a:t>
            </a:r>
            <a:endParaRPr lang="en-US" sz="2319" dirty="0"/>
          </a:p>
        </p:txBody>
      </p:sp>
      <p:sp>
        <p:nvSpPr>
          <p:cNvPr id="20" name="Text 16"/>
          <p:cNvSpPr/>
          <p:nvPr/>
        </p:nvSpPr>
        <p:spPr>
          <a:xfrm>
            <a:off x="4025741" y="6754535"/>
            <a:ext cx="3455789"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Implementation and Integration</a:t>
            </a:r>
            <a:endParaRPr lang="en-US" sz="1933" dirty="0"/>
          </a:p>
        </p:txBody>
      </p:sp>
      <p:sp>
        <p:nvSpPr>
          <p:cNvPr id="21" name="Text 17"/>
          <p:cNvSpPr/>
          <p:nvPr/>
        </p:nvSpPr>
        <p:spPr>
          <a:xfrm>
            <a:off x="4025741" y="7179112"/>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Integrating robust cybersecurity measures into existing systems and networks.</a:t>
            </a:r>
            <a:endParaRPr lang="en-US" sz="154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494365"/>
            <a:ext cx="662856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Algorithm and Deployment</a:t>
            </a:r>
            <a:endParaRPr lang="en-US" sz="4374" dirty="0"/>
          </a:p>
        </p:txBody>
      </p:sp>
      <p:pic>
        <p:nvPicPr>
          <p:cNvPr id="6" name="Image 2" descr="preencoded.png"/>
          <p:cNvPicPr>
            <a:picLocks noChangeAspect="1"/>
          </p:cNvPicPr>
          <p:nvPr/>
        </p:nvPicPr>
        <p:blipFill>
          <a:blip r:embed="rId5"/>
          <a:stretch>
            <a:fillRect/>
          </a:stretch>
        </p:blipFill>
        <p:spPr>
          <a:xfrm>
            <a:off x="2037993" y="4521994"/>
            <a:ext cx="3518059" cy="888682"/>
          </a:xfrm>
          <a:prstGeom prst="rect">
            <a:avLst/>
          </a:prstGeom>
        </p:spPr>
      </p:pic>
      <p:sp>
        <p:nvSpPr>
          <p:cNvPr id="7" name="Text 2"/>
          <p:cNvSpPr/>
          <p:nvPr/>
        </p:nvSpPr>
        <p:spPr>
          <a:xfrm>
            <a:off x="2260163" y="5743932"/>
            <a:ext cx="29327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Algorithm Development</a:t>
            </a:r>
            <a:endParaRPr lang="en-US" sz="2187" dirty="0"/>
          </a:p>
        </p:txBody>
      </p:sp>
      <p:sp>
        <p:nvSpPr>
          <p:cNvPr id="8" name="Text 3"/>
          <p:cNvSpPr/>
          <p:nvPr/>
        </p:nvSpPr>
        <p:spPr>
          <a:xfrm>
            <a:off x="2260163" y="6224349"/>
            <a:ext cx="3073718"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 and create effective keylogger detection algorithms.</a:t>
            </a:r>
            <a:endParaRPr lang="en-US" sz="1750" dirty="0"/>
          </a:p>
        </p:txBody>
      </p:sp>
      <p:pic>
        <p:nvPicPr>
          <p:cNvPr id="9" name="Image 3" descr="preencoded.png"/>
          <p:cNvPicPr>
            <a:picLocks noChangeAspect="1"/>
          </p:cNvPicPr>
          <p:nvPr/>
        </p:nvPicPr>
        <p:blipFill>
          <a:blip r:embed="rId6"/>
          <a:stretch>
            <a:fillRect/>
          </a:stretch>
        </p:blipFill>
        <p:spPr>
          <a:xfrm>
            <a:off x="5556052" y="4521994"/>
            <a:ext cx="3518178" cy="888682"/>
          </a:xfrm>
          <a:prstGeom prst="rect">
            <a:avLst/>
          </a:prstGeom>
        </p:spPr>
      </p:pic>
      <p:sp>
        <p:nvSpPr>
          <p:cNvPr id="10" name="Text 4"/>
          <p:cNvSpPr/>
          <p:nvPr/>
        </p:nvSpPr>
        <p:spPr>
          <a:xfrm>
            <a:off x="5778222" y="574393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Prototype Testing</a:t>
            </a:r>
            <a:endParaRPr lang="en-US" sz="2187" dirty="0"/>
          </a:p>
        </p:txBody>
      </p:sp>
      <p:sp>
        <p:nvSpPr>
          <p:cNvPr id="11" name="Text 5"/>
          <p:cNvSpPr/>
          <p:nvPr/>
        </p:nvSpPr>
        <p:spPr>
          <a:xfrm>
            <a:off x="5778222"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Evaluate the performance of keylogger detection prototypes.</a:t>
            </a:r>
            <a:endParaRPr lang="en-US" sz="1750" dirty="0"/>
          </a:p>
        </p:txBody>
      </p:sp>
      <p:pic>
        <p:nvPicPr>
          <p:cNvPr id="12" name="Image 4" descr="preencoded.png"/>
          <p:cNvPicPr>
            <a:picLocks noChangeAspect="1"/>
          </p:cNvPicPr>
          <p:nvPr/>
        </p:nvPicPr>
        <p:blipFill>
          <a:blip r:embed="rId7"/>
          <a:stretch>
            <a:fillRect/>
          </a:stretch>
        </p:blipFill>
        <p:spPr>
          <a:xfrm>
            <a:off x="9074229" y="4521994"/>
            <a:ext cx="3518178" cy="888682"/>
          </a:xfrm>
          <a:prstGeom prst="rect">
            <a:avLst/>
          </a:prstGeom>
        </p:spPr>
      </p:pic>
      <p:sp>
        <p:nvSpPr>
          <p:cNvPr id="13" name="Text 6"/>
          <p:cNvSpPr/>
          <p:nvPr/>
        </p:nvSpPr>
        <p:spPr>
          <a:xfrm>
            <a:off x="9296400" y="5743932"/>
            <a:ext cx="28209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Deployment Strategies</a:t>
            </a:r>
            <a:endParaRPr lang="en-US" sz="2187" dirty="0"/>
          </a:p>
        </p:txBody>
      </p:sp>
      <p:sp>
        <p:nvSpPr>
          <p:cNvPr id="14" name="Text 7"/>
          <p:cNvSpPr/>
          <p:nvPr/>
        </p:nvSpPr>
        <p:spPr>
          <a:xfrm>
            <a:off x="9296400"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keylogger prevention measures in production environments.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81838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Risks and Dangers of Keyloggers</a:t>
            </a:r>
            <a:endParaRPr lang="en-US" sz="4374" dirty="0"/>
          </a:p>
        </p:txBody>
      </p:sp>
      <p:sp>
        <p:nvSpPr>
          <p:cNvPr id="6" name="Shape 2"/>
          <p:cNvSpPr/>
          <p:nvPr/>
        </p:nvSpPr>
        <p:spPr>
          <a:xfrm>
            <a:off x="4801910" y="1953101"/>
            <a:ext cx="44410" cy="5351026"/>
          </a:xfrm>
          <a:prstGeom prst="roundRect">
            <a:avLst>
              <a:gd name="adj" fmla="val 225151"/>
            </a:avLst>
          </a:prstGeom>
          <a:solidFill>
            <a:srgbClr val="313E80"/>
          </a:solidFill>
          <a:ln/>
        </p:spPr>
      </p:sp>
      <p:sp>
        <p:nvSpPr>
          <p:cNvPr id="7" name="Shape 3"/>
          <p:cNvSpPr/>
          <p:nvPr/>
        </p:nvSpPr>
        <p:spPr>
          <a:xfrm>
            <a:off x="5074027" y="2354401"/>
            <a:ext cx="777597" cy="44410"/>
          </a:xfrm>
          <a:prstGeom prst="roundRect">
            <a:avLst>
              <a:gd name="adj" fmla="val 225151"/>
            </a:avLst>
          </a:prstGeom>
          <a:solidFill>
            <a:srgbClr val="313E80"/>
          </a:solidFill>
          <a:ln/>
        </p:spPr>
      </p:sp>
      <p:sp>
        <p:nvSpPr>
          <p:cNvPr id="8"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9" name="Text 5"/>
          <p:cNvSpPr/>
          <p:nvPr/>
        </p:nvSpPr>
        <p:spPr>
          <a:xfrm>
            <a:off x="4729341" y="2168366"/>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Identity Theft</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lang="en-US" sz="1750" dirty="0"/>
          </a:p>
        </p:txBody>
      </p:sp>
      <p:sp>
        <p:nvSpPr>
          <p:cNvPr id="12" name="Shape 8"/>
          <p:cNvSpPr/>
          <p:nvPr/>
        </p:nvSpPr>
        <p:spPr>
          <a:xfrm>
            <a:off x="5074027" y="4212134"/>
            <a:ext cx="777597" cy="44410"/>
          </a:xfrm>
          <a:prstGeom prst="roundRect">
            <a:avLst>
              <a:gd name="adj" fmla="val 225151"/>
            </a:avLst>
          </a:prstGeom>
          <a:solidFill>
            <a:srgbClr val="313E80"/>
          </a:solidFill>
          <a:ln/>
        </p:spPr>
      </p:sp>
      <p:sp>
        <p:nvSpPr>
          <p:cNvPr id="13"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4" name="Text 10"/>
          <p:cNvSpPr/>
          <p:nvPr/>
        </p:nvSpPr>
        <p:spPr>
          <a:xfrm>
            <a:off x="4729341" y="4026098"/>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Invasion of Privacy</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lang="en-US" sz="1750" dirty="0"/>
          </a:p>
        </p:txBody>
      </p:sp>
      <p:sp>
        <p:nvSpPr>
          <p:cNvPr id="17" name="Shape 13"/>
          <p:cNvSpPr/>
          <p:nvPr/>
        </p:nvSpPr>
        <p:spPr>
          <a:xfrm>
            <a:off x="5074027" y="6069866"/>
            <a:ext cx="777597" cy="44410"/>
          </a:xfrm>
          <a:prstGeom prst="roundRect">
            <a:avLst>
              <a:gd name="adj" fmla="val 225151"/>
            </a:avLst>
          </a:prstGeom>
          <a:solidFill>
            <a:srgbClr val="313E80"/>
          </a:solidFill>
          <a:ln/>
        </p:spPr>
      </p:sp>
      <p:sp>
        <p:nvSpPr>
          <p:cNvPr id="18"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9" name="Text 15"/>
          <p:cNvSpPr/>
          <p:nvPr/>
        </p:nvSpPr>
        <p:spPr>
          <a:xfrm>
            <a:off x="4729341" y="5883831"/>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Corporate Espionage</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728073"/>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pic>
        <p:nvPicPr>
          <p:cNvPr id="5" name="Image 1" descr="preencoded.png"/>
          <p:cNvPicPr>
            <a:picLocks noChangeAspect="1"/>
          </p:cNvPicPr>
          <p:nvPr/>
        </p:nvPicPr>
        <p:blipFill>
          <a:blip r:embed="rId4"/>
          <a:stretch>
            <a:fillRect/>
          </a:stretch>
        </p:blipFill>
        <p:spPr>
          <a:xfrm>
            <a:off x="2037993" y="2866787"/>
            <a:ext cx="444341" cy="444341"/>
          </a:xfrm>
          <a:prstGeom prst="rect">
            <a:avLst/>
          </a:prstGeom>
        </p:spPr>
      </p:pic>
      <p:sp>
        <p:nvSpPr>
          <p:cNvPr id="6" name="Text 2"/>
          <p:cNvSpPr/>
          <p:nvPr/>
        </p:nvSpPr>
        <p:spPr>
          <a:xfrm>
            <a:off x="2037993" y="3533299"/>
            <a:ext cx="2388632" cy="694373"/>
          </a:xfrm>
          <a:prstGeom prst="rect">
            <a:avLst/>
          </a:prstGeom>
          <a:noFill/>
          <a:ln/>
        </p:spPr>
        <p:txBody>
          <a:bodyPr wrap="squar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3"/>
          <p:cNvSpPr/>
          <p:nvPr/>
        </p:nvSpPr>
        <p:spPr>
          <a:xfrm>
            <a:off x="2037993" y="4360902"/>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pic>
        <p:nvPicPr>
          <p:cNvPr id="8" name="Image 2" descr="preencoded.png"/>
          <p:cNvPicPr>
            <a:picLocks noChangeAspect="1"/>
          </p:cNvPicPr>
          <p:nvPr/>
        </p:nvPicPr>
        <p:blipFill>
          <a:blip r:embed="rId5"/>
          <a:stretch>
            <a:fillRect/>
          </a:stretch>
        </p:blipFill>
        <p:spPr>
          <a:xfrm>
            <a:off x="4759881" y="2866787"/>
            <a:ext cx="444341" cy="444341"/>
          </a:xfrm>
          <a:prstGeom prst="rect">
            <a:avLst/>
          </a:prstGeom>
        </p:spPr>
      </p:pic>
      <p:sp>
        <p:nvSpPr>
          <p:cNvPr id="9" name="Text 4"/>
          <p:cNvSpPr/>
          <p:nvPr/>
        </p:nvSpPr>
        <p:spPr>
          <a:xfrm>
            <a:off x="4759881"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5"/>
          <p:cNvSpPr/>
          <p:nvPr/>
        </p:nvSpPr>
        <p:spPr>
          <a:xfrm>
            <a:off x="4759881" y="4013716"/>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pic>
        <p:nvPicPr>
          <p:cNvPr id="11" name="Image 3" descr="preencoded.png"/>
          <p:cNvPicPr>
            <a:picLocks noChangeAspect="1"/>
          </p:cNvPicPr>
          <p:nvPr/>
        </p:nvPicPr>
        <p:blipFill>
          <a:blip r:embed="rId6"/>
          <a:stretch>
            <a:fillRect/>
          </a:stretch>
        </p:blipFill>
        <p:spPr>
          <a:xfrm>
            <a:off x="7481768" y="2866787"/>
            <a:ext cx="444341" cy="444341"/>
          </a:xfrm>
          <a:prstGeom prst="rect">
            <a:avLst/>
          </a:prstGeom>
        </p:spPr>
      </p:pic>
      <p:sp>
        <p:nvSpPr>
          <p:cNvPr id="12" name="Text 6"/>
          <p:cNvSpPr/>
          <p:nvPr/>
        </p:nvSpPr>
        <p:spPr>
          <a:xfrm>
            <a:off x="7481768"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7"/>
          <p:cNvSpPr/>
          <p:nvPr/>
        </p:nvSpPr>
        <p:spPr>
          <a:xfrm>
            <a:off x="7481768" y="4013716"/>
            <a:ext cx="2388632"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pic>
        <p:nvPicPr>
          <p:cNvPr id="14" name="Image 4" descr="preencoded.png"/>
          <p:cNvPicPr>
            <a:picLocks noChangeAspect="1"/>
          </p:cNvPicPr>
          <p:nvPr/>
        </p:nvPicPr>
        <p:blipFill>
          <a:blip r:embed="rId7"/>
          <a:stretch>
            <a:fillRect/>
          </a:stretch>
        </p:blipFill>
        <p:spPr>
          <a:xfrm>
            <a:off x="10203656" y="2866787"/>
            <a:ext cx="444341" cy="444341"/>
          </a:xfrm>
          <a:prstGeom prst="rect">
            <a:avLst/>
          </a:prstGeom>
        </p:spPr>
      </p:pic>
      <p:sp>
        <p:nvSpPr>
          <p:cNvPr id="15" name="Text 8"/>
          <p:cNvSpPr/>
          <p:nvPr/>
        </p:nvSpPr>
        <p:spPr>
          <a:xfrm>
            <a:off x="10203656" y="3533299"/>
            <a:ext cx="2388751"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9"/>
          <p:cNvSpPr/>
          <p:nvPr/>
        </p:nvSpPr>
        <p:spPr>
          <a:xfrm>
            <a:off x="10203656" y="4013716"/>
            <a:ext cx="2388751"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37824"/>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6" name="Text 3"/>
          <p:cNvSpPr/>
          <p:nvPr/>
        </p:nvSpPr>
        <p:spPr>
          <a:xfrm>
            <a:off x="2648903" y="3026450"/>
            <a:ext cx="3158252"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4"/>
          <p:cNvSpPr/>
          <p:nvPr/>
        </p:nvSpPr>
        <p:spPr>
          <a:xfrm>
            <a:off x="2648903"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sp>
        <p:nvSpPr>
          <p:cNvPr id="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9" name="Text 6"/>
          <p:cNvSpPr/>
          <p:nvPr/>
        </p:nvSpPr>
        <p:spPr>
          <a:xfrm>
            <a:off x="8037195" y="302645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7"/>
          <p:cNvSpPr/>
          <p:nvPr/>
        </p:nvSpPr>
        <p:spPr>
          <a:xfrm>
            <a:off x="8037195"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sp>
        <p:nvSpPr>
          <p:cNvPr id="1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2" name="Text 9"/>
          <p:cNvSpPr/>
          <p:nvPr/>
        </p:nvSpPr>
        <p:spPr>
          <a:xfrm>
            <a:off x="2648903"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10"/>
          <p:cNvSpPr/>
          <p:nvPr/>
        </p:nvSpPr>
        <p:spPr>
          <a:xfrm>
            <a:off x="2648903"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sp>
        <p:nvSpPr>
          <p:cNvPr id="1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5" name="Text 12"/>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13"/>
          <p:cNvSpPr/>
          <p:nvPr/>
        </p:nvSpPr>
        <p:spPr>
          <a:xfrm>
            <a:off x="8037195"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161574"/>
            <a:ext cx="779061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System Development Approach</a:t>
            </a:r>
            <a:endParaRPr lang="en-US" sz="4374" dirty="0"/>
          </a:p>
        </p:txBody>
      </p:sp>
      <p:pic>
        <p:nvPicPr>
          <p:cNvPr id="5" name="Image 1" descr="preencoded.png"/>
          <p:cNvPicPr>
            <a:picLocks noChangeAspect="1"/>
          </p:cNvPicPr>
          <p:nvPr/>
        </p:nvPicPr>
        <p:blipFill>
          <a:blip r:embed="rId4"/>
          <a:stretch>
            <a:fillRect/>
          </a:stretch>
        </p:blipFill>
        <p:spPr>
          <a:xfrm>
            <a:off x="2037993" y="2300288"/>
            <a:ext cx="2638544" cy="888682"/>
          </a:xfrm>
          <a:prstGeom prst="rect">
            <a:avLst/>
          </a:prstGeom>
        </p:spPr>
      </p:pic>
      <p:sp>
        <p:nvSpPr>
          <p:cNvPr id="6" name="Text 2"/>
          <p:cNvSpPr/>
          <p:nvPr/>
        </p:nvSpPr>
        <p:spPr>
          <a:xfrm>
            <a:off x="2260163"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Planning</a:t>
            </a:r>
            <a:endParaRPr lang="en-US" sz="2187" dirty="0"/>
          </a:p>
        </p:txBody>
      </p:sp>
      <p:sp>
        <p:nvSpPr>
          <p:cNvPr id="7" name="Text 3"/>
          <p:cNvSpPr/>
          <p:nvPr/>
        </p:nvSpPr>
        <p:spPr>
          <a:xfrm>
            <a:off x="2260163" y="4002643"/>
            <a:ext cx="2194203"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lang="en-US" sz="1750" dirty="0"/>
          </a:p>
        </p:txBody>
      </p:sp>
      <p:pic>
        <p:nvPicPr>
          <p:cNvPr id="8" name="Image 2" descr="preencoded.png"/>
          <p:cNvPicPr>
            <a:picLocks noChangeAspect="1"/>
          </p:cNvPicPr>
          <p:nvPr/>
        </p:nvPicPr>
        <p:blipFill>
          <a:blip r:embed="rId5"/>
          <a:stretch>
            <a:fillRect/>
          </a:stretch>
        </p:blipFill>
        <p:spPr>
          <a:xfrm>
            <a:off x="4676537" y="2300288"/>
            <a:ext cx="2638663" cy="888682"/>
          </a:xfrm>
          <a:prstGeom prst="rect">
            <a:avLst/>
          </a:prstGeom>
        </p:spPr>
      </p:pic>
      <p:sp>
        <p:nvSpPr>
          <p:cNvPr id="9" name="Text 4"/>
          <p:cNvSpPr/>
          <p:nvPr/>
        </p:nvSpPr>
        <p:spPr>
          <a:xfrm>
            <a:off x="4898707"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Design</a:t>
            </a:r>
            <a:endParaRPr lang="en-US" sz="2187" dirty="0"/>
          </a:p>
        </p:txBody>
      </p:sp>
      <p:sp>
        <p:nvSpPr>
          <p:cNvPr id="10" name="Text 5"/>
          <p:cNvSpPr/>
          <p:nvPr/>
        </p:nvSpPr>
        <p:spPr>
          <a:xfrm>
            <a:off x="4898707" y="4002643"/>
            <a:ext cx="219432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lang="en-US" sz="1750" dirty="0"/>
          </a:p>
        </p:txBody>
      </p:sp>
      <p:pic>
        <p:nvPicPr>
          <p:cNvPr id="11" name="Image 3" descr="preencoded.png"/>
          <p:cNvPicPr>
            <a:picLocks noChangeAspect="1"/>
          </p:cNvPicPr>
          <p:nvPr/>
        </p:nvPicPr>
        <p:blipFill>
          <a:blip r:embed="rId6"/>
          <a:stretch>
            <a:fillRect/>
          </a:stretch>
        </p:blipFill>
        <p:spPr>
          <a:xfrm>
            <a:off x="7315200" y="2300288"/>
            <a:ext cx="2638544" cy="888682"/>
          </a:xfrm>
          <a:prstGeom prst="rect">
            <a:avLst/>
          </a:prstGeom>
        </p:spPr>
      </p:pic>
      <p:sp>
        <p:nvSpPr>
          <p:cNvPr id="12" name="Text 6"/>
          <p:cNvSpPr/>
          <p:nvPr/>
        </p:nvSpPr>
        <p:spPr>
          <a:xfrm>
            <a:off x="7537371"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Implementation</a:t>
            </a:r>
            <a:endParaRPr lang="en-US" sz="2187" dirty="0"/>
          </a:p>
        </p:txBody>
      </p:sp>
      <p:sp>
        <p:nvSpPr>
          <p:cNvPr id="13" name="Text 7"/>
          <p:cNvSpPr/>
          <p:nvPr/>
        </p:nvSpPr>
        <p:spPr>
          <a:xfrm>
            <a:off x="7537371" y="4002643"/>
            <a:ext cx="2194203"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lang="en-US" sz="1750" dirty="0"/>
          </a:p>
        </p:txBody>
      </p:sp>
      <p:pic>
        <p:nvPicPr>
          <p:cNvPr id="14" name="Image 4" descr="preencoded.png"/>
          <p:cNvPicPr>
            <a:picLocks noChangeAspect="1"/>
          </p:cNvPicPr>
          <p:nvPr/>
        </p:nvPicPr>
        <p:blipFill>
          <a:blip r:embed="rId7"/>
          <a:stretch>
            <a:fillRect/>
          </a:stretch>
        </p:blipFill>
        <p:spPr>
          <a:xfrm>
            <a:off x="9953744" y="2300288"/>
            <a:ext cx="2638663" cy="888682"/>
          </a:xfrm>
          <a:prstGeom prst="rect">
            <a:avLst/>
          </a:prstGeom>
        </p:spPr>
      </p:pic>
      <p:sp>
        <p:nvSpPr>
          <p:cNvPr id="15" name="Text 8"/>
          <p:cNvSpPr/>
          <p:nvPr/>
        </p:nvSpPr>
        <p:spPr>
          <a:xfrm>
            <a:off x="10175915"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Monitoring</a:t>
            </a:r>
            <a:endParaRPr lang="en-US" sz="2187" dirty="0"/>
          </a:p>
        </p:txBody>
      </p:sp>
      <p:sp>
        <p:nvSpPr>
          <p:cNvPr id="16" name="Text 9"/>
          <p:cNvSpPr/>
          <p:nvPr/>
        </p:nvSpPr>
        <p:spPr>
          <a:xfrm>
            <a:off x="10175915" y="4002643"/>
            <a:ext cx="2194322" cy="284321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693</Words>
  <Application>Microsoft Office PowerPoint</Application>
  <PresentationFormat>Custom</PresentationFormat>
  <Paragraphs>92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Nihaal Ahamed</cp:lastModifiedBy>
  <cp:revision>9</cp:revision>
  <dcterms:created xsi:type="dcterms:W3CDTF">2024-04-01T09:13:37Z</dcterms:created>
  <dcterms:modified xsi:type="dcterms:W3CDTF">2024-04-05T18:31:18Z</dcterms:modified>
</cp:coreProperties>
</file>